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1"/>
    <p:sldMasterId id="2147483760" r:id="rId2"/>
  </p:sldMasterIdLst>
  <p:notesMasterIdLst>
    <p:notesMasterId r:id="rId8"/>
  </p:notesMasterIdLst>
  <p:sldIdLst>
    <p:sldId id="476" r:id="rId3"/>
    <p:sldId id="558" r:id="rId4"/>
    <p:sldId id="566" r:id="rId5"/>
    <p:sldId id="565" r:id="rId6"/>
    <p:sldId id="563" r:id="rId7"/>
  </p:sldIdLst>
  <p:sldSz cx="12798425" cy="7199313"/>
  <p:notesSz cx="6797675" cy="9929813"/>
  <p:defaultTextStyle>
    <a:defPPr>
      <a:defRPr lang="ru-RU"/>
    </a:defPPr>
    <a:lvl1pPr marL="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2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27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35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48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252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959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31" userDrawn="1">
          <p15:clr>
            <a:srgbClr val="A4A3A4"/>
          </p15:clr>
        </p15:guide>
        <p15:guide id="2" orient="horz" pos="2494" userDrawn="1">
          <p15:clr>
            <a:srgbClr val="A4A3A4"/>
          </p15:clr>
        </p15:guide>
        <p15:guide id="4" orient="horz" pos="1655" userDrawn="1">
          <p15:clr>
            <a:srgbClr val="A4A3A4"/>
          </p15:clr>
        </p15:guide>
        <p15:guide id="5" orient="horz" pos="317" userDrawn="1">
          <p15:clr>
            <a:srgbClr val="A4A3A4"/>
          </p15:clr>
        </p15:guide>
        <p15:guide id="6" orient="horz" pos="3583" userDrawn="1">
          <p15:clr>
            <a:srgbClr val="A4A3A4"/>
          </p15:clr>
        </p15:guide>
        <p15:guide id="7" orient="horz" pos="907" userDrawn="1">
          <p15:clr>
            <a:srgbClr val="A4A3A4"/>
          </p15:clr>
        </p15:guide>
        <p15:guide id="8" pos="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23D67"/>
    <a:srgbClr val="8A8AD0"/>
    <a:srgbClr val="5E5EBE"/>
    <a:srgbClr val="CDCDEB"/>
    <a:srgbClr val="A2A2DA"/>
    <a:srgbClr val="54BFFA"/>
    <a:srgbClr val="7030A0"/>
    <a:srgbClr val="AA84C7"/>
    <a:srgbClr val="56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0997" autoAdjust="0"/>
  </p:normalViewPr>
  <p:slideViewPr>
    <p:cSldViewPr snapToGrid="0" snapToObjects="1">
      <p:cViewPr varScale="1">
        <p:scale>
          <a:sx n="57" d="100"/>
          <a:sy n="57" d="100"/>
        </p:scale>
        <p:origin x="1230" y="78"/>
      </p:cViewPr>
      <p:guideLst>
        <p:guide pos="4031"/>
        <p:guide orient="horz" pos="2494"/>
        <p:guide orient="horz" pos="1655"/>
        <p:guide orient="horz" pos="317"/>
        <p:guide orient="horz" pos="3583"/>
        <p:guide orient="horz" pos="907"/>
        <p:guide pos="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42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127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6835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548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252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959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7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3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85CB427-85FA-4B14-9BC1-6784793A5B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3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6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5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0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3E02EBB0-15BB-41C4-B951-56DD18C5B9C2}"/>
              </a:ext>
            </a:extLst>
          </p:cNvPr>
          <p:cNvSpPr/>
          <p:nvPr userDrawn="1"/>
        </p:nvSpPr>
        <p:spPr>
          <a:xfrm flipH="1">
            <a:off x="-328942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5B435CB5-F5E3-4F25-A48E-B49748840E97}"/>
              </a:ext>
            </a:extLst>
          </p:cNvPr>
          <p:cNvSpPr/>
          <p:nvPr userDrawn="1"/>
        </p:nvSpPr>
        <p:spPr>
          <a:xfrm flipH="1">
            <a:off x="-490855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B6477F33-4EFB-465A-988D-39C269111A87}"/>
              </a:ext>
            </a:extLst>
          </p:cNvPr>
          <p:cNvSpPr/>
          <p:nvPr userDrawn="1"/>
        </p:nvSpPr>
        <p:spPr>
          <a:xfrm flipH="1" flipV="1">
            <a:off x="7" y="13"/>
            <a:ext cx="901917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2" y="253511"/>
            <a:ext cx="715841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0" y="479954"/>
            <a:ext cx="4127825" cy="1679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1010" y="1036578"/>
            <a:ext cx="6479203" cy="5116177"/>
          </a:xfrm>
        </p:spPr>
        <p:txBody>
          <a:bodyPr anchor="t"/>
          <a:lstStyle>
            <a:lvl1pPr marL="0" indent="0">
              <a:buNone/>
              <a:defRPr sz="3400"/>
            </a:lvl1pPr>
            <a:lvl2pPr marL="479409" indent="0">
              <a:buNone/>
              <a:defRPr sz="2900"/>
            </a:lvl2pPr>
            <a:lvl3pPr marL="958816" indent="0">
              <a:buNone/>
              <a:defRPr sz="2500"/>
            </a:lvl3pPr>
            <a:lvl4pPr marL="1438222" indent="0">
              <a:buNone/>
              <a:defRPr sz="2100"/>
            </a:lvl4pPr>
            <a:lvl5pPr marL="1917628" indent="0">
              <a:buNone/>
              <a:defRPr sz="2100"/>
            </a:lvl5pPr>
            <a:lvl6pPr marL="2397039" indent="0">
              <a:buNone/>
              <a:defRPr sz="2100"/>
            </a:lvl6pPr>
            <a:lvl7pPr marL="2876444" indent="0">
              <a:buNone/>
              <a:defRPr sz="2100"/>
            </a:lvl7pPr>
            <a:lvl8pPr marL="3355850" indent="0">
              <a:buNone/>
              <a:defRPr sz="2100"/>
            </a:lvl8pPr>
            <a:lvl9pPr marL="3835255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70" y="2159803"/>
            <a:ext cx="4127825" cy="4001285"/>
          </a:xfrm>
        </p:spPr>
        <p:txBody>
          <a:bodyPr/>
          <a:lstStyle>
            <a:lvl1pPr marL="0" indent="0">
              <a:buNone/>
              <a:defRPr sz="1700"/>
            </a:lvl1pPr>
            <a:lvl2pPr marL="479409" indent="0">
              <a:buNone/>
              <a:defRPr sz="1500"/>
            </a:lvl2pPr>
            <a:lvl3pPr marL="958816" indent="0">
              <a:buNone/>
              <a:defRPr sz="1300"/>
            </a:lvl3pPr>
            <a:lvl4pPr marL="1438222" indent="0">
              <a:buNone/>
              <a:defRPr sz="1000"/>
            </a:lvl4pPr>
            <a:lvl5pPr marL="1917628" indent="0">
              <a:buNone/>
              <a:defRPr sz="1000"/>
            </a:lvl5pPr>
            <a:lvl6pPr marL="2397039" indent="0">
              <a:buNone/>
              <a:defRPr sz="1000"/>
            </a:lvl6pPr>
            <a:lvl7pPr marL="2876444" indent="0">
              <a:buNone/>
              <a:defRPr sz="1000"/>
            </a:lvl7pPr>
            <a:lvl8pPr marL="3355850" indent="0">
              <a:buNone/>
              <a:defRPr sz="1000"/>
            </a:lvl8pPr>
            <a:lvl9pPr marL="38352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5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84" y="383310"/>
            <a:ext cx="2759659" cy="61010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310"/>
            <a:ext cx="8119002" cy="61010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68" y="10"/>
            <a:ext cx="6914880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5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612031" y="-38863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817595" y="-135233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077509" y="27"/>
            <a:ext cx="1145078" cy="9019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22599" y="27"/>
            <a:ext cx="1575847" cy="901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 userDrawn="1"/>
        </p:nvSpPr>
        <p:spPr>
          <a:xfrm>
            <a:off x="11411361" y="148334"/>
            <a:ext cx="1387064" cy="590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121088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109794" y="27"/>
            <a:ext cx="1145078" cy="901915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254885" y="27"/>
            <a:ext cx="2543561" cy="901915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 userDrawn="1"/>
        </p:nvSpPr>
        <p:spPr>
          <a:xfrm>
            <a:off x="10254885" y="148334"/>
            <a:ext cx="2543561" cy="5903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60406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710725" y="27"/>
            <a:ext cx="1145078" cy="901915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855821" y="27"/>
            <a:ext cx="2942631" cy="901915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 userDrawn="1"/>
        </p:nvSpPr>
        <p:spPr>
          <a:xfrm>
            <a:off x="9722793" y="148334"/>
            <a:ext cx="3075653" cy="5903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207748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350379" y="3257576"/>
            <a:ext cx="6448048" cy="3941763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959109" y="0"/>
            <a:ext cx="2482767" cy="18097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813921" y="24191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 userDrawn="1"/>
        </p:nvSpPr>
        <p:spPr>
          <a:xfrm>
            <a:off x="1028725" y="2301214"/>
            <a:ext cx="6795449" cy="436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41" tIns="45672" rIns="91341" bIns="45672" rtlCol="0" anchor="ctr">
            <a:spAutoFit/>
          </a:bodyPr>
          <a:lstStyle/>
          <a:p>
            <a:r>
              <a:rPr lang="ru-RU" sz="2200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55387" y="6267248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10" y="1178234"/>
            <a:ext cx="9598819" cy="250642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10" y="3781319"/>
            <a:ext cx="9598819" cy="1738168"/>
          </a:xfrm>
        </p:spPr>
        <p:txBody>
          <a:bodyPr/>
          <a:lstStyle>
            <a:lvl1pPr marL="0" indent="0" algn="ctr">
              <a:buNone/>
              <a:defRPr sz="2500"/>
            </a:lvl1pPr>
            <a:lvl2pPr marL="479409" indent="0" algn="ctr">
              <a:buNone/>
              <a:defRPr sz="2100"/>
            </a:lvl2pPr>
            <a:lvl3pPr marL="958816" indent="0" algn="ctr">
              <a:buNone/>
              <a:defRPr sz="2000"/>
            </a:lvl3pPr>
            <a:lvl4pPr marL="1438222" indent="0" algn="ctr">
              <a:buNone/>
              <a:defRPr sz="1700"/>
            </a:lvl4pPr>
            <a:lvl5pPr marL="1917628" indent="0" algn="ctr">
              <a:buNone/>
              <a:defRPr sz="1700"/>
            </a:lvl5pPr>
            <a:lvl6pPr marL="2397039" indent="0" algn="ctr">
              <a:buNone/>
              <a:defRPr sz="1700"/>
            </a:lvl6pPr>
            <a:lvl7pPr marL="2876444" indent="0" algn="ctr">
              <a:buNone/>
              <a:defRPr sz="1700"/>
            </a:lvl7pPr>
            <a:lvl8pPr marL="3355850" indent="0" algn="ctr">
              <a:buNone/>
              <a:defRPr sz="1700"/>
            </a:lvl8pPr>
            <a:lvl9pPr marL="383525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7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42" y="1794839"/>
            <a:ext cx="11038642" cy="299471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42" y="4817896"/>
            <a:ext cx="11038642" cy="15748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94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8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382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76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70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6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58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52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901" y="1916484"/>
            <a:ext cx="5439331" cy="4567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5" y="383297"/>
            <a:ext cx="1103864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70" y="1764851"/>
            <a:ext cx="5414333" cy="8649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409" indent="0">
              <a:buNone/>
              <a:defRPr sz="2100" b="1"/>
            </a:lvl2pPr>
            <a:lvl3pPr marL="958816" indent="0">
              <a:buNone/>
              <a:defRPr sz="2000" b="1"/>
            </a:lvl3pPr>
            <a:lvl4pPr marL="1438222" indent="0">
              <a:buNone/>
              <a:defRPr sz="1700" b="1"/>
            </a:lvl4pPr>
            <a:lvl5pPr marL="1917628" indent="0">
              <a:buNone/>
              <a:defRPr sz="1700" b="1"/>
            </a:lvl5pPr>
            <a:lvl6pPr marL="2397039" indent="0">
              <a:buNone/>
              <a:defRPr sz="1700" b="1"/>
            </a:lvl6pPr>
            <a:lvl7pPr marL="2876444" indent="0">
              <a:buNone/>
              <a:defRPr sz="1700" b="1"/>
            </a:lvl7pPr>
            <a:lvl8pPr marL="3355850" indent="0">
              <a:buNone/>
              <a:defRPr sz="1700" b="1"/>
            </a:lvl8pPr>
            <a:lvl9pPr marL="38352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70" y="2629776"/>
            <a:ext cx="5414333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7" y="1764851"/>
            <a:ext cx="5440998" cy="8649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409" indent="0">
              <a:buNone/>
              <a:defRPr sz="2100" b="1"/>
            </a:lvl2pPr>
            <a:lvl3pPr marL="958816" indent="0">
              <a:buNone/>
              <a:defRPr sz="2000" b="1"/>
            </a:lvl3pPr>
            <a:lvl4pPr marL="1438222" indent="0">
              <a:buNone/>
              <a:defRPr sz="1700" b="1"/>
            </a:lvl4pPr>
            <a:lvl5pPr marL="1917628" indent="0">
              <a:buNone/>
              <a:defRPr sz="1700" b="1"/>
            </a:lvl5pPr>
            <a:lvl6pPr marL="2397039" indent="0">
              <a:buNone/>
              <a:defRPr sz="1700" b="1"/>
            </a:lvl6pPr>
            <a:lvl7pPr marL="2876444" indent="0">
              <a:buNone/>
              <a:defRPr sz="1700" b="1"/>
            </a:lvl7pPr>
            <a:lvl8pPr marL="3355850" indent="0">
              <a:buNone/>
              <a:defRPr sz="1700" b="1"/>
            </a:lvl8pPr>
            <a:lvl9pPr marL="38352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7" y="2629776"/>
            <a:ext cx="5440998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0" y="479954"/>
            <a:ext cx="4127825" cy="1679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010" y="1036578"/>
            <a:ext cx="6479203" cy="511617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70" y="2159803"/>
            <a:ext cx="4127825" cy="4001285"/>
          </a:xfrm>
        </p:spPr>
        <p:txBody>
          <a:bodyPr/>
          <a:lstStyle>
            <a:lvl1pPr marL="0" indent="0">
              <a:buNone/>
              <a:defRPr sz="1700"/>
            </a:lvl1pPr>
            <a:lvl2pPr marL="479409" indent="0">
              <a:buNone/>
              <a:defRPr sz="1500"/>
            </a:lvl2pPr>
            <a:lvl3pPr marL="958816" indent="0">
              <a:buNone/>
              <a:defRPr sz="1300"/>
            </a:lvl3pPr>
            <a:lvl4pPr marL="1438222" indent="0">
              <a:buNone/>
              <a:defRPr sz="1000"/>
            </a:lvl4pPr>
            <a:lvl5pPr marL="1917628" indent="0">
              <a:buNone/>
              <a:defRPr sz="1000"/>
            </a:lvl5pPr>
            <a:lvl6pPr marL="2397039" indent="0">
              <a:buNone/>
              <a:defRPr sz="1000"/>
            </a:lvl6pPr>
            <a:lvl7pPr marL="2876444" indent="0">
              <a:buNone/>
              <a:defRPr sz="1000"/>
            </a:lvl7pPr>
            <a:lvl8pPr marL="3355850" indent="0">
              <a:buNone/>
              <a:defRPr sz="1000"/>
            </a:lvl8pPr>
            <a:lvl9pPr marL="38352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908" y="383297"/>
            <a:ext cx="11038642" cy="1391534"/>
          </a:xfrm>
          <a:prstGeom prst="rect">
            <a:avLst/>
          </a:prstGeom>
        </p:spPr>
        <p:txBody>
          <a:bodyPr vert="horz" lIns="91341" tIns="45672" rIns="91341" bIns="4567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08" y="1916484"/>
            <a:ext cx="11038642" cy="4567899"/>
          </a:xfrm>
          <a:prstGeom prst="rect">
            <a:avLst/>
          </a:prstGeom>
        </p:spPr>
        <p:txBody>
          <a:bodyPr vert="horz" lIns="91341" tIns="45672" rIns="91341" bIns="456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5" y="6672717"/>
            <a:ext cx="4319468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l" defTabSz="95881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702" indent="-239702" algn="l" defTabSz="95881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06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17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929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733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674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148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553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6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0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16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22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7628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03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444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85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255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908" y="383297"/>
            <a:ext cx="11038642" cy="1391534"/>
          </a:xfrm>
          <a:prstGeom prst="rect">
            <a:avLst/>
          </a:prstGeom>
        </p:spPr>
        <p:txBody>
          <a:bodyPr vert="horz" lIns="91341" tIns="45672" rIns="91341" bIns="4567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08" y="1916484"/>
            <a:ext cx="11038642" cy="4567899"/>
          </a:xfrm>
          <a:prstGeom prst="rect">
            <a:avLst/>
          </a:prstGeom>
        </p:spPr>
        <p:txBody>
          <a:bodyPr vert="horz" lIns="91341" tIns="45672" rIns="91341" bIns="456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5" y="6672717"/>
            <a:ext cx="4319468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hf hdr="0" ftr="0" dt="0"/>
  <p:txStyles>
    <p:titleStyle>
      <a:lvl1pPr algn="l" defTabSz="95881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702" indent="-239702" algn="l" defTabSz="95881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06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17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929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733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674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148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553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6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0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16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22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7628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03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444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85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255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2023@obrnadzor.gov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/>
        </p:nvSpPr>
        <p:spPr>
          <a:xfrm>
            <a:off x="960766" y="3391382"/>
            <a:ext cx="6673409" cy="757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672" rIns="91341" bIns="45672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проведения аккредитационного мониторинга </a:t>
            </a:r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2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6" y="778618"/>
            <a:ext cx="1808638" cy="16382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/>
        </p:nvSpPr>
        <p:spPr>
          <a:xfrm>
            <a:off x="960766" y="4877846"/>
            <a:ext cx="6441961" cy="178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672" rIns="91341" bIns="45672" rtlCol="0" anchor="ctr">
            <a:spAutoFit/>
          </a:bodyPr>
          <a:lstStyle/>
          <a:p>
            <a:r>
              <a:rPr lang="ru-RU" sz="2000" b="1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</a:t>
            </a:r>
            <a:r>
              <a:rPr lang="ru-RU" sz="2000" b="1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НИКОЛАЕВНА </a:t>
            </a:r>
            <a:r>
              <a:rPr lang="ru-RU" b="1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ЕЛИСЕЕВА</a:t>
            </a:r>
          </a:p>
          <a:p>
            <a: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оценки качества образования </a:t>
            </a:r>
            <a:b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контроля (надзора) за деятельностью органов государственной власти субъектов Российской Федерации Федеральной службы по надзору в сфере образования </a:t>
            </a:r>
            <a:b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науки</a:t>
            </a:r>
            <a:endParaRPr lang="ru-RU" dirty="0">
              <a:solidFill>
                <a:srgbClr val="565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flipV="1">
            <a:off x="701749" y="1744245"/>
            <a:ext cx="10164725" cy="25800"/>
          </a:xfrm>
          <a:prstGeom prst="straightConnector1">
            <a:avLst/>
          </a:prstGeom>
          <a:ln w="57150">
            <a:solidFill>
              <a:srgbClr val="8A8A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2"/>
          <p:cNvSpPr/>
          <p:nvPr/>
        </p:nvSpPr>
        <p:spPr>
          <a:xfrm>
            <a:off x="955343" y="399954"/>
            <a:ext cx="10714722" cy="42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3" tIns="47987" rIns="95973" bIns="47987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423D67"/>
                </a:solidFill>
              </a:rPr>
              <a:t>Организация проведения </a:t>
            </a:r>
            <a:r>
              <a:rPr lang="ru-RU" sz="2400" b="1" dirty="0">
                <a:solidFill>
                  <a:srgbClr val="423D67"/>
                </a:solidFill>
              </a:rPr>
              <a:t>аккредитационного </a:t>
            </a:r>
            <a:r>
              <a:rPr lang="ru-RU" sz="2400" b="1" dirty="0" smtClean="0">
                <a:solidFill>
                  <a:srgbClr val="423D67"/>
                </a:solidFill>
              </a:rPr>
              <a:t>мониторинга 2023</a:t>
            </a:r>
            <a:endParaRPr lang="ru-RU" sz="2400" b="1" dirty="0">
              <a:solidFill>
                <a:srgbClr val="423D6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2721" y="1525495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1390" y="2206895"/>
            <a:ext cx="2596735" cy="1080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423D67"/>
                </a:solidFill>
              </a:rPr>
              <a:t>назначение/корректировка </a:t>
            </a:r>
            <a:r>
              <a:rPr lang="ru-RU" sz="1600" dirty="0">
                <a:solidFill>
                  <a:srgbClr val="423D67"/>
                </a:solidFill>
              </a:rPr>
              <a:t>регионального координатора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423D67"/>
                </a:solidFill>
              </a:rPr>
              <a:t>приказом РОИВ</a:t>
            </a:r>
            <a:endParaRPr lang="ru-RU" sz="1600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27609" y="1531059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241991" y="2223150"/>
            <a:ext cx="2092228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проведение регионального совещания </a:t>
            </a:r>
            <a:br>
              <a:rPr lang="ru-RU" sz="1600" dirty="0">
                <a:solidFill>
                  <a:srgbClr val="423D67"/>
                </a:solidFill>
              </a:rPr>
            </a:br>
            <a:r>
              <a:rPr lang="ru-RU" sz="1600" dirty="0">
                <a:solidFill>
                  <a:srgbClr val="423D67"/>
                </a:solidFill>
              </a:rPr>
              <a:t>с руководителями ОО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11284" y="1525496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557139" y="2213443"/>
            <a:ext cx="223598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выверка перечня аккредитованных </a:t>
            </a:r>
            <a:r>
              <a:rPr lang="ru-RU" sz="1600" dirty="0" smtClean="0">
                <a:solidFill>
                  <a:srgbClr val="423D67"/>
                </a:solidFill>
              </a:rPr>
              <a:t>ОО</a:t>
            </a:r>
            <a:endParaRPr lang="ru-RU" sz="1600" dirty="0">
              <a:solidFill>
                <a:srgbClr val="423D67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446657" y="1514859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9048307" y="2206895"/>
            <a:ext cx="357278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u="sng" dirty="0" smtClean="0">
                <a:solidFill>
                  <a:srgbClr val="423D67"/>
                </a:solidFill>
              </a:rPr>
              <a:t>обеспечение: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-</a:t>
            </a:r>
            <a:r>
              <a:rPr lang="ru-RU" sz="1600" dirty="0" smtClean="0">
                <a:solidFill>
                  <a:srgbClr val="423D67"/>
                </a:solidFill>
              </a:rPr>
              <a:t> </a:t>
            </a:r>
            <a:r>
              <a:rPr lang="ru-RU" sz="1600" dirty="0">
                <a:solidFill>
                  <a:srgbClr val="423D67"/>
                </a:solidFill>
              </a:rPr>
              <a:t>консультационной поддержки и контроля внесения </a:t>
            </a:r>
            <a:r>
              <a:rPr lang="ru-RU" sz="1600" dirty="0" smtClean="0">
                <a:solidFill>
                  <a:srgbClr val="423D67"/>
                </a:solidFill>
              </a:rPr>
              <a:t>сведений </a:t>
            </a:r>
            <a:br>
              <a:rPr lang="ru-RU" sz="1600" dirty="0" smtClean="0">
                <a:solidFill>
                  <a:srgbClr val="423D67"/>
                </a:solidFill>
              </a:rPr>
            </a:br>
            <a:r>
              <a:rPr lang="ru-RU" sz="1600" i="1" dirty="0" smtClean="0">
                <a:solidFill>
                  <a:srgbClr val="423D67"/>
                </a:solidFill>
              </a:rPr>
              <a:t>(школы</a:t>
            </a:r>
            <a:r>
              <a:rPr lang="ru-RU" sz="1600" i="1" dirty="0">
                <a:solidFill>
                  <a:srgbClr val="423D67"/>
                </a:solidFill>
              </a:rPr>
              <a:t>, </a:t>
            </a:r>
            <a:r>
              <a:rPr lang="ru-RU" sz="1600" i="1" dirty="0" smtClean="0">
                <a:solidFill>
                  <a:srgbClr val="423D67"/>
                </a:solidFill>
              </a:rPr>
              <a:t>СПО)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- </a:t>
            </a:r>
            <a:r>
              <a:rPr lang="ru-RU" sz="1600" dirty="0" smtClean="0">
                <a:solidFill>
                  <a:srgbClr val="423D67"/>
                </a:solidFill>
              </a:rPr>
              <a:t>организационные </a:t>
            </a:r>
            <a:r>
              <a:rPr lang="ru-RU" sz="1600" dirty="0">
                <a:solidFill>
                  <a:srgbClr val="423D67"/>
                </a:solidFill>
              </a:rPr>
              <a:t>вопросы </a:t>
            </a:r>
            <a:r>
              <a:rPr lang="ru-RU" sz="1600" i="1" dirty="0" smtClean="0">
                <a:solidFill>
                  <a:srgbClr val="423D67"/>
                </a:solidFill>
              </a:rPr>
              <a:t>(Вузы</a:t>
            </a:r>
            <a:r>
              <a:rPr lang="ru-RU" sz="1600" dirty="0">
                <a:solidFill>
                  <a:srgbClr val="423D67"/>
                </a:solidFill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357056" y="6768756"/>
            <a:ext cx="264035" cy="327754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r>
              <a:rPr lang="ru-RU" sz="1500" b="1" dirty="0">
                <a:solidFill>
                  <a:srgbClr val="423D67"/>
                </a:solidFill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83731" y="1603844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3816" y="3287191"/>
            <a:ext cx="8524491" cy="177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423D67"/>
                </a:solidFill>
              </a:rPr>
              <a:t>Региональный </a:t>
            </a:r>
            <a:r>
              <a:rPr lang="ru-RU" sz="1600" b="1" dirty="0">
                <a:solidFill>
                  <a:srgbClr val="423D67"/>
                </a:solidFill>
              </a:rPr>
              <a:t>координатор должен быть уполномочен приказом </a:t>
            </a:r>
            <a:r>
              <a:rPr lang="ru-RU" sz="1600" b="1" dirty="0" smtClean="0">
                <a:solidFill>
                  <a:srgbClr val="423D67"/>
                </a:solidFill>
              </a:rPr>
              <a:t>РОИВ. </a:t>
            </a:r>
            <a:r>
              <a:rPr lang="ru-RU" sz="3200" b="1" dirty="0" smtClean="0">
                <a:solidFill>
                  <a:srgbClr val="FF0000"/>
                </a:solidFill>
              </a:rPr>
              <a:t>*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423D67"/>
                </a:solidFill>
              </a:rPr>
              <a:t>Приказ должен быть направлен на адрес эл. почты Рособрнадзора:</a:t>
            </a:r>
            <a:r>
              <a:rPr lang="en-US" sz="1600" b="1" dirty="0" smtClean="0">
                <a:solidFill>
                  <a:srgbClr val="423D67"/>
                </a:solidFill>
              </a:rPr>
              <a:t> </a:t>
            </a:r>
            <a:r>
              <a:rPr lang="en-US" sz="1600" b="1" dirty="0" smtClean="0">
                <a:solidFill>
                  <a:srgbClr val="423D67"/>
                </a:solidFill>
                <a:hlinkClick r:id="rId3"/>
              </a:rPr>
              <a:t>AM2023@obrnadzor.gov.ru</a:t>
            </a:r>
            <a:r>
              <a:rPr lang="en-US" sz="1600" b="1" dirty="0" smtClean="0">
                <a:solidFill>
                  <a:srgbClr val="423D67"/>
                </a:solidFill>
              </a:rPr>
              <a:t> </a:t>
            </a:r>
            <a:r>
              <a:rPr lang="ru-RU" sz="1600" b="1" dirty="0" smtClean="0">
                <a:solidFill>
                  <a:srgbClr val="423D67"/>
                </a:solidFill>
              </a:rPr>
              <a:t>в срок до: </a:t>
            </a:r>
            <a:r>
              <a:rPr lang="ru-RU" sz="1600" b="1" u="sng" dirty="0" smtClean="0">
                <a:solidFill>
                  <a:srgbClr val="FF0000"/>
                </a:solidFill>
              </a:rPr>
              <a:t>13.09.2023</a:t>
            </a:r>
            <a:r>
              <a:rPr lang="ru-RU" sz="1600" b="1" dirty="0" smtClean="0">
                <a:solidFill>
                  <a:srgbClr val="423D67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u="sng" dirty="0" smtClean="0">
                <a:solidFill>
                  <a:srgbClr val="FF0000"/>
                </a:solidFill>
              </a:rPr>
              <a:t>ПЕРСОНАЛЬНАЯ ОТВЕТСТВЕННОСТЬ РЕГИОНАЛЬНОГО КООРДИНАТОРА ЗА ПРОВЕДЕНИЕ АККРЕДМОНИТОРИНГА В РЕГИОНЕ!</a:t>
            </a: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rgbClr val="423D67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45092" y="1598774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28767" y="1603845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574773" y="1571936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5229" y="5044450"/>
            <a:ext cx="112251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b="1" u="sng" dirty="0" smtClean="0">
                <a:solidFill>
                  <a:srgbClr val="423D67"/>
                </a:solidFill>
              </a:rPr>
              <a:t>Региональный координатор + ОО:  </a:t>
            </a:r>
            <a:r>
              <a:rPr lang="ru-RU" sz="1600" b="1" dirty="0" smtClean="0">
                <a:solidFill>
                  <a:srgbClr val="423D67"/>
                </a:solidFill>
              </a:rPr>
              <a:t>выверить перечень ОО, ОП в информационной системе мониторинга, подлежащих аккредмониторингу</a:t>
            </a:r>
            <a:endParaRPr lang="ru-RU" sz="1600" b="1" dirty="0">
              <a:solidFill>
                <a:srgbClr val="423D6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3817" y="5650615"/>
            <a:ext cx="889479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b="1" u="sng" dirty="0" smtClean="0">
                <a:solidFill>
                  <a:srgbClr val="423D67"/>
                </a:solidFill>
              </a:rPr>
              <a:t>Консультирование любым доступным способом: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 smtClean="0">
                <a:solidFill>
                  <a:srgbClr val="423D67"/>
                </a:solidFill>
              </a:rPr>
              <a:t>телефон 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 smtClean="0">
                <a:solidFill>
                  <a:srgbClr val="423D67"/>
                </a:solidFill>
              </a:rPr>
              <a:t>электронная почта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 smtClean="0">
                <a:solidFill>
                  <a:srgbClr val="423D67"/>
                </a:solidFill>
              </a:rPr>
              <a:t>Чат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 smtClean="0">
                <a:solidFill>
                  <a:srgbClr val="423D67"/>
                </a:solidFill>
              </a:rPr>
              <a:t>ВКС</a:t>
            </a:r>
          </a:p>
        </p:txBody>
      </p:sp>
    </p:spTree>
    <p:extLst>
      <p:ext uri="{BB962C8B-B14F-4D97-AF65-F5344CB8AC3E}">
        <p14:creationId xmlns:p14="http://schemas.microsoft.com/office/powerpoint/2010/main" val="10862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748" y="283167"/>
            <a:ext cx="484324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423D67"/>
                </a:solidFill>
              </a:rPr>
              <a:t>Региональные координаторы * </a:t>
            </a:r>
            <a:endParaRPr lang="ru-RU" sz="2400" b="1" dirty="0" smtClean="0">
              <a:solidFill>
                <a:srgbClr val="423D67"/>
              </a:solidFill>
              <a:effectLst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419" y="1937236"/>
            <a:ext cx="639762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Республика Адыгея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Бурятия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Алтай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Дагестан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Ингушетия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Карелия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Марий Эл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Мордовия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Саха (Якутия)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Северная Осетия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Хакасия</a:t>
            </a:r>
          </a:p>
          <a:p>
            <a:r>
              <a:rPr lang="ru-RU" dirty="0">
                <a:solidFill>
                  <a:srgbClr val="FF0000"/>
                </a:solidFill>
              </a:rPr>
              <a:t>Амурская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Архангельская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Брянская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Владимирская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Вологодская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Воронежская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Калужская </a:t>
            </a:r>
            <a:r>
              <a:rPr lang="ru-RU" dirty="0" smtClean="0">
                <a:solidFill>
                  <a:srgbClr val="FF0000"/>
                </a:solidFill>
              </a:rPr>
              <a:t>область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2748" y="835133"/>
            <a:ext cx="1057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Руководители структурных подразделений - 47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2385" y="1937234"/>
            <a:ext cx="639762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5050"/>
                </a:solidFill>
              </a:rPr>
              <a:t>Курганская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Ленинградская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Магаданская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Мурманская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Новгородская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Омская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Пензенская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Пермский край</a:t>
            </a:r>
          </a:p>
          <a:p>
            <a:r>
              <a:rPr lang="ru-RU" dirty="0">
                <a:solidFill>
                  <a:srgbClr val="FF5050"/>
                </a:solidFill>
              </a:rPr>
              <a:t>Рязанская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Самарская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Смоленская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Тверская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Ульяновская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Ярославская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Еврейская автономная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Ненецкий автономный округ</a:t>
            </a:r>
          </a:p>
          <a:p>
            <a:r>
              <a:rPr lang="ru-RU" dirty="0">
                <a:solidFill>
                  <a:srgbClr val="FF5050"/>
                </a:solidFill>
              </a:rPr>
              <a:t>Ямало-Ненецкий автономный округ</a:t>
            </a:r>
          </a:p>
          <a:p>
            <a:r>
              <a:rPr lang="ru-RU" dirty="0">
                <a:solidFill>
                  <a:srgbClr val="FF5050"/>
                </a:solidFill>
              </a:rPr>
              <a:t>г. Севастополь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9674" y="1414131"/>
            <a:ext cx="90428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423D67"/>
                </a:solidFill>
                <a:effectLst/>
                <a:latin typeface="+mn-lt"/>
              </a:rPr>
              <a:t> </a:t>
            </a:r>
            <a:r>
              <a:rPr lang="ru-RU" sz="2400" b="1" dirty="0" smtClean="0">
                <a:solidFill>
                  <a:srgbClr val="FF5050"/>
                </a:solidFill>
                <a:effectLst/>
                <a:latin typeface="+mn-lt"/>
              </a:rPr>
              <a:t>Ответственные специалисты структурных подразделений</a:t>
            </a:r>
          </a:p>
        </p:txBody>
      </p:sp>
    </p:spTree>
    <p:extLst>
      <p:ext uri="{BB962C8B-B14F-4D97-AF65-F5344CB8AC3E}">
        <p14:creationId xmlns:p14="http://schemas.microsoft.com/office/powerpoint/2010/main" val="229450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12">
            <a:extLst>
              <a:ext uri="{FF2B5EF4-FFF2-40B4-BE49-F238E27FC236}">
                <a16:creationId xmlns="" xmlns:a16="http://schemas.microsoft.com/office/drawing/2014/main" id="{8645DDCD-2227-43AC-84F1-6A3F79F6EBC1}"/>
              </a:ext>
            </a:extLst>
          </p:cNvPr>
          <p:cNvSpPr/>
          <p:nvPr/>
        </p:nvSpPr>
        <p:spPr>
          <a:xfrm>
            <a:off x="1299924" y="265453"/>
            <a:ext cx="10241108" cy="769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6" tIns="45714" rIns="91426" bIns="45714" rtlCol="0" anchor="t">
            <a:spAutoFit/>
          </a:bodyPr>
          <a:lstStyle/>
          <a:p>
            <a:pPr algn="ctr" defTabSz="914349"/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Планы-графики проведения аккредитационного мониторинга </a:t>
            </a:r>
            <a:r>
              <a:rPr lang="ru-RU" sz="2200" b="1" kern="0" dirty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b="1" kern="0" dirty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ВКС с региональными координаторами 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63292"/>
              </p:ext>
            </p:extLst>
          </p:nvPr>
        </p:nvGraphicFramePr>
        <p:xfrm>
          <a:off x="291957" y="2402957"/>
          <a:ext cx="10510722" cy="4018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8385"/>
                <a:gridCol w="4463831"/>
                <a:gridCol w="1712440"/>
                <a:gridCol w="3126066"/>
              </a:tblGrid>
              <a:tr h="787931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№ группы</a:t>
                      </a:r>
                      <a:endParaRPr lang="ru-RU" sz="1600" b="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округ</a:t>
                      </a:r>
                      <a:endParaRPr lang="ru-RU" sz="1600" b="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r>
                        <a:rPr lang="ru-RU" sz="1600" b="0" kern="1200" baseline="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ВКС</a:t>
                      </a:r>
                      <a:endParaRPr lang="ru-RU" sz="1600" b="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Период внесения </a:t>
                      </a:r>
                      <a:b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сведений в ИС</a:t>
                      </a:r>
                      <a:endParaRPr lang="ru-RU" sz="1600" b="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Пилот (Нижегородская, Пензенская области)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14.09.2023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12.09.2023 – 24.09.2023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Южный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15.09.2023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18.09.2023 – 01.10.2023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Сибирский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22.09.2023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25.09.2023 – 08.10.2023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Центральный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29.09.2023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02.10.2023 – 22.10.2023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Уральский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13.10.2023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16.10.2023 – 29.10.2023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Северо-Западный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20.10.2023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23.10.2023 – 05.11.2023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Дальневосточный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27.10.2023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30.10.2023 – 12.11.2023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Приволжский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03.11.2023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06.11.2023 – 19.11.2023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Северо-Кавказский федеральный округ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10.11.2023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13.11.2023 – 26.11.2023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203534" y="2383565"/>
            <a:ext cx="240581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i="1" u="sng" dirty="0" smtClean="0">
                <a:solidFill>
                  <a:srgbClr val="423D67"/>
                </a:solidFill>
              </a:rPr>
              <a:t>Письмо Рособрнадзора от 08.09.2023 № 06-284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1957" y="2402957"/>
            <a:ext cx="9808973" cy="847613"/>
          </a:xfrm>
          <a:prstGeom prst="rect">
            <a:avLst/>
          </a:pr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ndkibir\Downloads\b4201259a9632fdda3fad41e237eb4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142" y="3250570"/>
            <a:ext cx="2200601" cy="22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957" y="1590969"/>
            <a:ext cx="122147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rgbClr val="423D67"/>
                </a:solidFill>
                <a:effectLst/>
                <a:latin typeface="+mn-lt"/>
              </a:rPr>
              <a:t>Предоставление региональным координаторам доступа в личные кабинеты системы мониторинга – </a:t>
            </a:r>
            <a:r>
              <a:rPr lang="ru-RU" b="1" dirty="0" smtClean="0">
                <a:solidFill>
                  <a:srgbClr val="423D67"/>
                </a:solidFill>
                <a:effectLst/>
                <a:latin typeface="+mn-lt"/>
              </a:rPr>
              <a:t>14.09</a:t>
            </a:r>
            <a:r>
              <a:rPr lang="ru-RU" sz="2400" dirty="0" smtClean="0">
                <a:solidFill>
                  <a:srgbClr val="423D67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0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/>
          <p:cNvCxnSpPr/>
          <p:nvPr/>
        </p:nvCxnSpPr>
        <p:spPr>
          <a:xfrm>
            <a:off x="11050647" y="4297641"/>
            <a:ext cx="0" cy="2056742"/>
          </a:xfrm>
          <a:prstGeom prst="straightConnector1">
            <a:avLst/>
          </a:prstGeom>
          <a:ln w="38100">
            <a:solidFill>
              <a:srgbClr val="8A8AD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5621447" y="1352676"/>
            <a:ext cx="2965547" cy="1481674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84621" y="5062694"/>
            <a:ext cx="3986226" cy="18569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" y="2834351"/>
            <a:ext cx="8586994" cy="4364962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607037" y="2818851"/>
            <a:ext cx="4211430" cy="4364962"/>
          </a:xfrm>
          <a:prstGeom prst="rect">
            <a:avLst/>
          </a:pr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539200" y="4184228"/>
            <a:ext cx="0" cy="2056742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9708468" y="4587946"/>
            <a:ext cx="2658385" cy="133529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86617" y="4233894"/>
            <a:ext cx="0" cy="2071942"/>
          </a:xfrm>
          <a:prstGeom prst="straightConnector1">
            <a:avLst/>
          </a:prstGeom>
          <a:ln w="38100">
            <a:solidFill>
              <a:srgbClr val="8A8A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226821" y="4552067"/>
            <a:ext cx="2085673" cy="133917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63386" y="6337211"/>
            <a:ext cx="6777646" cy="56782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89978" y="1443027"/>
            <a:ext cx="2428483" cy="8119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32660" y="3344698"/>
            <a:ext cx="3654335" cy="8119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4621" y="2834350"/>
            <a:ext cx="3247031" cy="171771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2">
            <a:extLst>
              <a:ext uri="{FF2B5EF4-FFF2-40B4-BE49-F238E27FC236}">
                <a16:creationId xmlns="" xmlns:a16="http://schemas.microsoft.com/office/drawing/2014/main" id="{8645DDCD-2227-43AC-84F1-6A3F79F6EBC1}"/>
              </a:ext>
            </a:extLst>
          </p:cNvPr>
          <p:cNvSpPr/>
          <p:nvPr/>
        </p:nvSpPr>
        <p:spPr>
          <a:xfrm>
            <a:off x="1299924" y="265453"/>
            <a:ext cx="10241108" cy="43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6" tIns="45714" rIns="91426" bIns="45714" rtlCol="0" anchor="t">
            <a:spAutoFit/>
          </a:bodyPr>
          <a:lstStyle/>
          <a:p>
            <a:pPr defTabSz="914349"/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ПРОВЕДЕНИЯ АККРЕДИТАЦИОННОГО МОНИТОРИНГА</a:t>
            </a:r>
            <a:endParaRPr lang="ru-RU" sz="2200" b="1" kern="0" dirty="0">
              <a:solidFill>
                <a:srgbClr val="433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932659" y="3270306"/>
            <a:ext cx="3926149" cy="872518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srgbClr val="423D67"/>
                </a:solidFill>
              </a:rPr>
              <a:t>Региональный </a:t>
            </a:r>
            <a:r>
              <a:rPr lang="ru-RU" sz="2800" b="1" i="1" dirty="0" smtClean="0">
                <a:solidFill>
                  <a:srgbClr val="423D67"/>
                </a:solidFill>
              </a:rPr>
              <a:t>координатор</a:t>
            </a:r>
            <a:endParaRPr lang="ru-RU" sz="2800" dirty="0">
              <a:solidFill>
                <a:srgbClr val="423D67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889978" y="1557305"/>
            <a:ext cx="2428483" cy="484720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423D67"/>
                </a:solidFill>
              </a:rPr>
              <a:t>Школа, СПО</a:t>
            </a:r>
            <a:endParaRPr lang="ru-RU" sz="2800" b="1" i="1" dirty="0">
              <a:solidFill>
                <a:srgbClr val="423D6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57056" y="6768756"/>
            <a:ext cx="264035" cy="327754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r>
              <a:rPr lang="ru-RU" sz="1500" b="1" dirty="0">
                <a:solidFill>
                  <a:srgbClr val="423D67"/>
                </a:solidFill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63386" y="6408470"/>
            <a:ext cx="6777646" cy="484720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423D67"/>
                </a:solidFill>
              </a:rPr>
              <a:t>ВУЗы</a:t>
            </a:r>
            <a:endParaRPr lang="ru-RU" sz="2800" b="1" i="1" dirty="0">
              <a:solidFill>
                <a:srgbClr val="423D67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2407" y="3695163"/>
            <a:ext cx="2951460" cy="1020251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423D67"/>
                </a:solidFill>
              </a:rPr>
              <a:t>Техническая поддержка</a:t>
            </a:r>
          </a:p>
          <a:p>
            <a:pPr algn="ctr"/>
            <a:endParaRPr lang="ru-RU" sz="2000" b="1" i="1" dirty="0">
              <a:solidFill>
                <a:srgbClr val="423D67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2407" y="2820767"/>
            <a:ext cx="2921030" cy="1020251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423D67"/>
                </a:solidFill>
              </a:rPr>
              <a:t>Методологическая поддержка</a:t>
            </a:r>
          </a:p>
          <a:p>
            <a:pPr algn="ctr"/>
            <a:endParaRPr lang="ru-RU" sz="2000" b="1" i="1" dirty="0">
              <a:solidFill>
                <a:srgbClr val="423D6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83847" y="3208092"/>
            <a:ext cx="421711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srgbClr val="FF0000"/>
                </a:solidFill>
              </a:rPr>
              <a:t>*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3731" y="5146377"/>
            <a:ext cx="4001827" cy="177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423D67"/>
                </a:solidFill>
              </a:rPr>
              <a:t>Перед обращением</a:t>
            </a:r>
            <a:r>
              <a:rPr lang="en-US" sz="1600" dirty="0" smtClean="0">
                <a:solidFill>
                  <a:srgbClr val="423D67"/>
                </a:solidFill>
              </a:rPr>
              <a:t> </a:t>
            </a:r>
            <a:r>
              <a:rPr lang="ru-RU" sz="1600" dirty="0">
                <a:solidFill>
                  <a:srgbClr val="423D67"/>
                </a:solidFill>
              </a:rPr>
              <a:t>о</a:t>
            </a:r>
            <a:r>
              <a:rPr lang="ru-RU" sz="1600" dirty="0" smtClean="0">
                <a:solidFill>
                  <a:srgbClr val="423D67"/>
                </a:solidFill>
              </a:rPr>
              <a:t>знакомиться </a:t>
            </a:r>
            <a:br>
              <a:rPr lang="ru-RU" sz="1600" dirty="0" smtClean="0">
                <a:solidFill>
                  <a:srgbClr val="423D67"/>
                </a:solidFill>
              </a:rPr>
            </a:br>
            <a:r>
              <a:rPr lang="ru-RU" sz="1600" dirty="0" smtClean="0">
                <a:solidFill>
                  <a:srgbClr val="423D67"/>
                </a:solidFill>
              </a:rPr>
              <a:t>с информационными материалами </a:t>
            </a:r>
            <a:br>
              <a:rPr lang="ru-RU" sz="1600" dirty="0" smtClean="0">
                <a:solidFill>
                  <a:srgbClr val="423D67"/>
                </a:solidFill>
              </a:rPr>
            </a:br>
            <a:r>
              <a:rPr lang="ru-RU" sz="1600" dirty="0" smtClean="0">
                <a:solidFill>
                  <a:srgbClr val="423D67"/>
                </a:solidFill>
              </a:rPr>
              <a:t>и</a:t>
            </a:r>
            <a:r>
              <a:rPr lang="en-US" sz="1600" dirty="0" smtClean="0">
                <a:solidFill>
                  <a:srgbClr val="423D67"/>
                </a:solidFill>
              </a:rPr>
              <a:t> </a:t>
            </a:r>
            <a:r>
              <a:rPr lang="ru-RU" sz="1600" dirty="0" smtClean="0">
                <a:solidFill>
                  <a:srgbClr val="423D67"/>
                </a:solidFill>
              </a:rPr>
              <a:t>ответами на типовые вопросы</a:t>
            </a:r>
          </a:p>
          <a:p>
            <a:pPr>
              <a:lnSpc>
                <a:spcPct val="90000"/>
              </a:lnSpc>
            </a:pPr>
            <a:endParaRPr lang="ru-RU" sz="1600" dirty="0" smtClean="0">
              <a:solidFill>
                <a:srgbClr val="423D67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i="1" dirty="0" smtClean="0">
                <a:solidFill>
                  <a:srgbClr val="423D67"/>
                </a:solidFill>
              </a:rPr>
              <a:t>Способы обращения: 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ru-RU" sz="1600" i="1" dirty="0" smtClean="0">
                <a:solidFill>
                  <a:srgbClr val="423D67"/>
                </a:solidFill>
              </a:rPr>
              <a:t>чат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ru-RU" sz="1600" i="1" dirty="0" smtClean="0">
                <a:solidFill>
                  <a:srgbClr val="423D67"/>
                </a:solidFill>
              </a:rPr>
              <a:t>эл. почта: </a:t>
            </a:r>
            <a:r>
              <a:rPr lang="ru-RU" sz="1400" i="1" dirty="0" smtClean="0">
                <a:solidFill>
                  <a:srgbClr val="423D67"/>
                </a:solidFill>
              </a:rPr>
              <a:t>АМ2023</a:t>
            </a:r>
            <a:r>
              <a:rPr lang="en-US" sz="1400" i="1" dirty="0" smtClean="0">
                <a:solidFill>
                  <a:srgbClr val="423D67"/>
                </a:solidFill>
              </a:rPr>
              <a:t>@obrnadzor.gov.ru</a:t>
            </a:r>
            <a:r>
              <a:rPr lang="ru-RU" sz="1400" i="1" dirty="0" smtClean="0">
                <a:solidFill>
                  <a:srgbClr val="423D67"/>
                </a:solidFill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ru-RU" sz="1600" i="1" dirty="0" smtClean="0">
                <a:solidFill>
                  <a:srgbClr val="423D67"/>
                </a:solidFill>
              </a:rPr>
              <a:t>телефон: </a:t>
            </a:r>
            <a:r>
              <a:rPr lang="en-US" sz="1400" i="1" dirty="0" smtClean="0">
                <a:solidFill>
                  <a:srgbClr val="423D67"/>
                </a:solidFill>
              </a:rPr>
              <a:t>+7(495) 608-76-35 </a:t>
            </a:r>
            <a:r>
              <a:rPr lang="ru-RU" sz="1400" i="1" dirty="0" smtClean="0">
                <a:solidFill>
                  <a:srgbClr val="423D67"/>
                </a:solidFill>
              </a:rPr>
              <a:t>доб.</a:t>
            </a:r>
            <a:r>
              <a:rPr lang="en-US" sz="1400" i="1" dirty="0" smtClean="0">
                <a:solidFill>
                  <a:srgbClr val="423D67"/>
                </a:solidFill>
              </a:rPr>
              <a:t>1088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600" y="4636468"/>
            <a:ext cx="421711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 smtClean="0">
                <a:solidFill>
                  <a:srgbClr val="FF0000"/>
                </a:solidFill>
              </a:rPr>
              <a:t>*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05558" y="4555948"/>
            <a:ext cx="2085673" cy="13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Информирование </a:t>
            </a:r>
            <a:br>
              <a:rPr lang="ru-RU" sz="1400" dirty="0" smtClean="0">
                <a:solidFill>
                  <a:srgbClr val="423D67"/>
                </a:solidFill>
              </a:rPr>
            </a:br>
            <a:r>
              <a:rPr lang="ru-RU" sz="1400" dirty="0" smtClean="0">
                <a:solidFill>
                  <a:srgbClr val="423D67"/>
                </a:solidFill>
              </a:rPr>
              <a:t>о </a:t>
            </a:r>
            <a:r>
              <a:rPr lang="ru-RU" sz="1400" dirty="0">
                <a:solidFill>
                  <a:srgbClr val="423D67"/>
                </a:solidFill>
              </a:rPr>
              <a:t>предстоящий </a:t>
            </a:r>
            <a:r>
              <a:rPr lang="ru-RU" sz="1400" dirty="0" smtClean="0">
                <a:solidFill>
                  <a:srgbClr val="423D67"/>
                </a:solidFill>
              </a:rPr>
              <a:t>мероприятиях, сроках внесения сведений, </a:t>
            </a:r>
            <a:br>
              <a:rPr lang="ru-RU" sz="1400" dirty="0" smtClean="0">
                <a:solidFill>
                  <a:srgbClr val="423D67"/>
                </a:solidFill>
              </a:rPr>
            </a:br>
            <a:r>
              <a:rPr lang="ru-RU" sz="1400" i="1" dirty="0" smtClean="0">
                <a:solidFill>
                  <a:srgbClr val="423D67"/>
                </a:solidFill>
              </a:rPr>
              <a:t>(за неделю </a:t>
            </a:r>
            <a:br>
              <a:rPr lang="ru-RU" sz="1400" i="1" dirty="0" smtClean="0">
                <a:solidFill>
                  <a:srgbClr val="423D67"/>
                </a:solidFill>
              </a:rPr>
            </a:br>
            <a:r>
              <a:rPr lang="ru-RU" sz="1400" i="1" dirty="0" smtClean="0">
                <a:solidFill>
                  <a:srgbClr val="423D67"/>
                </a:solidFill>
              </a:rPr>
              <a:t>до начала/окончания, </a:t>
            </a:r>
            <a:br>
              <a:rPr lang="ru-RU" sz="1400" i="1" dirty="0" smtClean="0">
                <a:solidFill>
                  <a:srgbClr val="423D67"/>
                </a:solidFill>
              </a:rPr>
            </a:br>
            <a:r>
              <a:rPr lang="ru-RU" sz="1400" i="1" dirty="0" smtClean="0">
                <a:solidFill>
                  <a:srgbClr val="423D67"/>
                </a:solidFill>
              </a:rPr>
              <a:t>в день проведения)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08468" y="4869617"/>
            <a:ext cx="2648588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Методологическая поддержка по вопросам </a:t>
            </a:r>
            <a:r>
              <a:rPr lang="ru-RU" sz="1400" dirty="0">
                <a:solidFill>
                  <a:srgbClr val="423D67"/>
                </a:solidFill>
              </a:rPr>
              <a:t>проведения аккредмониторинга </a:t>
            </a:r>
            <a:r>
              <a:rPr lang="ru-RU" sz="1400" dirty="0" smtClean="0">
                <a:solidFill>
                  <a:srgbClr val="423D67"/>
                </a:solidFill>
              </a:rPr>
              <a:t>по ОП высшего образования</a:t>
            </a:r>
            <a:endParaRPr lang="ru-RU" sz="1400" i="1" dirty="0">
              <a:solidFill>
                <a:srgbClr val="423D67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798254" y="3697639"/>
            <a:ext cx="766487" cy="8926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540641" y="3750664"/>
            <a:ext cx="1329835" cy="0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9708468" y="2925561"/>
            <a:ext cx="2658385" cy="12985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9734441" y="2850361"/>
            <a:ext cx="2632412" cy="13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 smtClean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423D67"/>
                </a:solidFill>
              </a:rPr>
              <a:t>Кулиев </a:t>
            </a:r>
            <a:r>
              <a:rPr lang="ru-RU" sz="1400" dirty="0" err="1">
                <a:solidFill>
                  <a:srgbClr val="423D67"/>
                </a:solidFill>
              </a:rPr>
              <a:t>Натик</a:t>
            </a:r>
            <a:r>
              <a:rPr lang="ru-RU" sz="1400" dirty="0">
                <a:solidFill>
                  <a:srgbClr val="423D67"/>
                </a:solidFill>
              </a:rPr>
              <a:t> </a:t>
            </a:r>
            <a:r>
              <a:rPr lang="ru-RU" sz="1400" dirty="0" err="1">
                <a:solidFill>
                  <a:srgbClr val="423D67"/>
                </a:solidFill>
              </a:rPr>
              <a:t>Адалатович</a:t>
            </a:r>
            <a:endParaRPr lang="ru-RU" sz="1400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(495) 608-</a:t>
            </a:r>
            <a:r>
              <a:rPr lang="en-US" sz="1400" i="1" dirty="0">
                <a:solidFill>
                  <a:srgbClr val="423D67"/>
                </a:solidFill>
              </a:rPr>
              <a:t>61</a:t>
            </a:r>
            <a:r>
              <a:rPr lang="ru-RU" sz="1400" i="1" dirty="0">
                <a:solidFill>
                  <a:srgbClr val="423D67"/>
                </a:solidFill>
              </a:rPr>
              <a:t>-</a:t>
            </a:r>
            <a:r>
              <a:rPr lang="en-US" sz="1400" i="1" dirty="0">
                <a:solidFill>
                  <a:srgbClr val="423D67"/>
                </a:solidFill>
              </a:rPr>
              <a:t>21</a:t>
            </a:r>
            <a:r>
              <a:rPr lang="ru-RU" sz="1400" i="1" dirty="0">
                <a:solidFill>
                  <a:srgbClr val="423D67"/>
                </a:solidFill>
              </a:rPr>
              <a:t> доб. 1306,</a:t>
            </a: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 </a:t>
            </a:r>
            <a:r>
              <a:rPr lang="en-US" sz="1400" i="1" dirty="0">
                <a:solidFill>
                  <a:srgbClr val="423D67"/>
                </a:solidFill>
              </a:rPr>
              <a:t>kuliev@obrnadzor.gov.ru</a:t>
            </a: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Аверин Дмитрий Михайлович</a:t>
            </a: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(495) 608-61-21 доб.1138</a:t>
            </a:r>
            <a:r>
              <a:rPr lang="en-US" sz="1400" i="1" dirty="0">
                <a:solidFill>
                  <a:srgbClr val="423D67"/>
                </a:solidFill>
              </a:rPr>
              <a:t> </a:t>
            </a:r>
            <a:endParaRPr lang="ru-RU" sz="1400" i="1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i="1" dirty="0">
                <a:solidFill>
                  <a:srgbClr val="423D67"/>
                </a:solidFill>
              </a:rPr>
              <a:t>averin@obrnadzor.gov.ru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01322" y="4552068"/>
            <a:ext cx="2085673" cy="13391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501321" y="4727851"/>
            <a:ext cx="2105716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Методологическая поддержка по вопросам проведения аккредмониторинга по </a:t>
            </a:r>
            <a:r>
              <a:rPr lang="ru-RU" sz="1400" b="1" u="sng" dirty="0" smtClean="0">
                <a:solidFill>
                  <a:srgbClr val="FF0000"/>
                </a:solidFill>
              </a:rPr>
              <a:t>общеобразовательным программам и СПО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7198149" y="2254959"/>
            <a:ext cx="0" cy="1127785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9564741" y="2122437"/>
            <a:ext cx="2971812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 smtClean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Управление государственных услуг и цифровой трансформации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21552" y="1757368"/>
            <a:ext cx="3643185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 smtClean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423D67"/>
                </a:solidFill>
              </a:rPr>
              <a:t>Управление </a:t>
            </a:r>
            <a:r>
              <a:rPr lang="ru-RU" sz="1400" dirty="0">
                <a:solidFill>
                  <a:srgbClr val="565087"/>
                </a:solidFill>
                <a:cs typeface="Arial" panose="020B0604020202020204" pitchFamily="34" charset="0"/>
              </a:rPr>
              <a:t>оценки качества образования </a:t>
            </a:r>
            <a:br>
              <a:rPr lang="ru-RU" sz="1400" dirty="0">
                <a:solidFill>
                  <a:srgbClr val="565087"/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5087"/>
                </a:solidFill>
                <a:cs typeface="Arial" panose="020B0604020202020204" pitchFamily="34" charset="0"/>
              </a:rPr>
              <a:t>и контроля (надзора) за деятельностью органов государственной власти субъектов Российской Федерации </a:t>
            </a:r>
            <a:endParaRPr lang="ru-RU" sz="1400" i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8A8A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15719</TotalTime>
  <Words>390</Words>
  <Application>Microsoft Office PowerPoint</Application>
  <PresentationFormat>Произвольный</PresentationFormat>
  <Paragraphs>142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Татьяна В. Кичайкина</cp:lastModifiedBy>
  <cp:revision>1310</cp:revision>
  <cp:lastPrinted>2023-07-03T14:39:08Z</cp:lastPrinted>
  <dcterms:created xsi:type="dcterms:W3CDTF">2020-06-19T06:58:49Z</dcterms:created>
  <dcterms:modified xsi:type="dcterms:W3CDTF">2023-09-15T13:51:53Z</dcterms:modified>
</cp:coreProperties>
</file>