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6" r:id="rId2"/>
  </p:sldMasterIdLst>
  <p:notesMasterIdLst>
    <p:notesMasterId r:id="rId15"/>
  </p:notesMasterIdLst>
  <p:sldIdLst>
    <p:sldId id="256" r:id="rId3"/>
    <p:sldId id="292" r:id="rId4"/>
    <p:sldId id="291" r:id="rId5"/>
    <p:sldId id="295" r:id="rId6"/>
    <p:sldId id="299" r:id="rId7"/>
    <p:sldId id="300" r:id="rId8"/>
    <p:sldId id="297" r:id="rId9"/>
    <p:sldId id="302" r:id="rId10"/>
    <p:sldId id="298" r:id="rId11"/>
    <p:sldId id="303" r:id="rId12"/>
    <p:sldId id="304" r:id="rId13"/>
    <p:sldId id="30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CF448-2DB0-4F50-86E1-84B2DA1ED5BC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97ACD-52B3-4A39-B81C-336105C83F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72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97ACD-52B3-4A39-B81C-336105C83F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413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91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39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012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23" indent="0" algn="ctr">
              <a:buNone/>
              <a:defRPr sz="2000"/>
            </a:lvl2pPr>
            <a:lvl3pPr marL="914446" indent="0" algn="ctr">
              <a:buNone/>
              <a:defRPr sz="1800"/>
            </a:lvl3pPr>
            <a:lvl4pPr marL="1371669" indent="0" algn="ctr">
              <a:buNone/>
              <a:defRPr sz="1600"/>
            </a:lvl4pPr>
            <a:lvl5pPr marL="1828891" indent="0" algn="ctr">
              <a:buNone/>
              <a:defRPr sz="1600"/>
            </a:lvl5pPr>
            <a:lvl6pPr marL="2286114" indent="0" algn="ctr">
              <a:buNone/>
              <a:defRPr sz="1600"/>
            </a:lvl6pPr>
            <a:lvl7pPr marL="2743337" indent="0" algn="ctr">
              <a:buNone/>
              <a:defRPr sz="1600"/>
            </a:lvl7pPr>
            <a:lvl8pPr marL="3200560" indent="0" algn="ctr">
              <a:buNone/>
              <a:defRPr sz="1600"/>
            </a:lvl8pPr>
            <a:lvl9pPr marL="3657783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361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146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457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836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3" indent="0">
              <a:buNone/>
              <a:defRPr sz="2000" b="1"/>
            </a:lvl2pPr>
            <a:lvl3pPr marL="914446" indent="0">
              <a:buNone/>
              <a:defRPr sz="1800" b="1"/>
            </a:lvl3pPr>
            <a:lvl4pPr marL="1371669" indent="0">
              <a:buNone/>
              <a:defRPr sz="1600" b="1"/>
            </a:lvl4pPr>
            <a:lvl5pPr marL="1828891" indent="0">
              <a:buNone/>
              <a:defRPr sz="1600" b="1"/>
            </a:lvl5pPr>
            <a:lvl6pPr marL="2286114" indent="0">
              <a:buNone/>
              <a:defRPr sz="1600" b="1"/>
            </a:lvl6pPr>
            <a:lvl7pPr marL="2743337" indent="0">
              <a:buNone/>
              <a:defRPr sz="1600" b="1"/>
            </a:lvl7pPr>
            <a:lvl8pPr marL="3200560" indent="0">
              <a:buNone/>
              <a:defRPr sz="1600" b="1"/>
            </a:lvl8pPr>
            <a:lvl9pPr marL="365778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060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286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96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6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5531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3" indent="0">
              <a:buNone/>
              <a:defRPr sz="1400"/>
            </a:lvl2pPr>
            <a:lvl3pPr marL="914446" indent="0">
              <a:buNone/>
              <a:defRPr sz="1200"/>
            </a:lvl3pPr>
            <a:lvl4pPr marL="1371669" indent="0">
              <a:buNone/>
              <a:defRPr sz="1000"/>
            </a:lvl4pPr>
            <a:lvl5pPr marL="1828891" indent="0">
              <a:buNone/>
              <a:defRPr sz="1000"/>
            </a:lvl5pPr>
            <a:lvl6pPr marL="2286114" indent="0">
              <a:buNone/>
              <a:defRPr sz="1000"/>
            </a:lvl6pPr>
            <a:lvl7pPr marL="2743337" indent="0">
              <a:buNone/>
              <a:defRPr sz="1000"/>
            </a:lvl7pPr>
            <a:lvl8pPr marL="3200560" indent="0">
              <a:buNone/>
              <a:defRPr sz="1000"/>
            </a:lvl8pPr>
            <a:lvl9pPr marL="365778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57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214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6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218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50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378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33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88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605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6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20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2781F-9EC7-4F09-9AF7-66A028D7B9D0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0A5AF-E968-457C-B6BF-64BA6B826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02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09630"/>
              <a:t>11/15/2023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09630"/>
            <a:fld id="{B6F15528-21DE-4FAA-801E-634DDDAF4B2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0963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414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617" y="3260436"/>
            <a:ext cx="11739419" cy="339898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Семинар-практикум для председателей первичных профсоюзных организаций Калининградской организации Общероссийского Профсоюза образования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ru-RU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Успешная </a:t>
            </a:r>
            <a:r>
              <a:rPr lang="ru-RU" sz="3600" b="1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первичка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– сильный Профсоюз</a:t>
            </a:r>
          </a:p>
          <a:p>
            <a:endParaRPr lang="ru-RU" sz="3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81" y="360219"/>
            <a:ext cx="5908577" cy="26234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390" y="363551"/>
            <a:ext cx="2198701" cy="244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94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Права уполномоченного по охране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Беспрепятственно проверять соблюдение в образовательной организации требований законодательных и иных нормативных правовых актов по охране труда;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Направлять работодателю предложения об устранении выявленных нарушений трудового законодательства и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иных нормативных правовых актов, содержащих нормы трудового права, обязательные для рассмотрения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5071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Гарантии деятельности </a:t>
            </a:r>
            <a:b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уполномоченного по охране труда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025" y="1690689"/>
            <a:ext cx="11807687" cy="4486275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Привлечение к дисциплинарной ответственности уполномоченных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 охране труда и представителей Профсоюза в создаваемых в организации совместных комитетах (комиссиях) по охране труда, перевод их на другую работу или увольнение по инициативе работодателя допускаются только с предварительного согласия профсоюзного комитета;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Уполномоченные по охране труда освобождаются от основной работы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для выполнения профсоюзных обязанностей в интересах коллектива работников, а также на время краткосрочной профсоюзной учебы. Условия освобождения от основной работы и порядок оплаты времени выполнения профсоюзных обязанностей и времени учебы указанных лиц определяются коллективным договором, соглашением; </a:t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766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22225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Финансирование мероприятий по охране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Century Gothic" panose="020B0502020202020204" pitchFamily="34" charset="0"/>
              </a:rPr>
              <a:t>							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т.ч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. за счет возврата 20% сумм страховых взносов из ФСС 			тыс. руб. 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Израсходовано средств:							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специальная оценка условий труда                                      			тыс. руб. 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средства индивидуальной защиты						тыс. руб. 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медосмотры                                                                    				тыс. руб. 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обучение по охране труда                                                                                            тыс.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руб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                                							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другие мероприятия  	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						тыс. руб. </a:t>
            </a:r>
          </a:p>
        </p:txBody>
      </p:sp>
    </p:spTree>
    <p:extLst>
      <p:ext uri="{BB962C8B-B14F-4D97-AF65-F5344CB8AC3E}">
        <p14:creationId xmlns:p14="http://schemas.microsoft.com/office/powerpoint/2010/main" val="176583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139" y="2242792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Масштабные изменения законодательства по охране труда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1756" y="3820603"/>
            <a:ext cx="111682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необходимость актуализации полномочий лиц, осуществляющих общественный контроль за соблюдением трудового законодательства и иных нормативных правовых актов по охране труда.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837" y="174393"/>
            <a:ext cx="1536325" cy="170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5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17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Исполнительным комитетом Профсоюза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28 ноября 2022 г. утверждены в новой редакции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6008" y="317734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о технической инспекции труда 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об уполномоченном (доверенном) лице по охране труда Профессионального союза работников народного образования и науки Российской Федерации </a:t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959" y="345969"/>
            <a:ext cx="1212111" cy="134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00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1271" y="133916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 уполномоченном (доверенном) лице по охране труда Профессионального союза работников народного образования и науки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271" y="3214688"/>
            <a:ext cx="10515599" cy="4154972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000000"/>
              </a:solidFill>
              <a:latin typeface="TimesNewRomanPSMT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Уполномоченный по охране труда является членом Профсоюза и не занимает должность, в соответствии с которой несет ответственность за состояние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условий и охраны труда в образовательной организации (структурном подразделении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образовательной организации). </a:t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499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9173" y="98135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 уполномоченном (доверенном) лице по охране труда Профессионального союза работников народного образования и науки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687" y="3038200"/>
            <a:ext cx="1202634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      Уполномоченный по охране труда является представителем выборного органа первичной профсоюзной организации (профсоюзного комитета) и, как правило, избирается в состав в комиссии (комитета) по охране труда образовательной организации. </a:t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1">
                  <a:lumMod val="50000"/>
                </a:schemeClr>
              </a:solidFill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2890067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1135" y="90183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 уполномоченном (доверенном) лице по охране труда Профессионального союза работников народного образования и науки Российской Федерации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135" y="3314700"/>
            <a:ext cx="10936356" cy="4750699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Уполномоченный по охране труда избирается открытым голосованием на общем профсоюзном собрании (конференции) работников образовательной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организации или ее структурного подразделения на срок полномочий профсоюзного комитета </a:t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9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Осуществление общественного (профсоюзного) контроля</a:t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образовательной организации по соблюдению законодательства об охране труда, локальных нормативных актов по охране труда в форме обследований (проверок) за:</a:t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7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974" y="2191784"/>
            <a:ext cx="11748052" cy="4666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соблюдением руководителем образовательной организации, руководителями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структурных подразделений требований охраны труда на рабочих местах;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предоставлением компенсаций работникам, занятым на работах с вредными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условиями труда;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своевременным информированием работников о результатах специальной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оценки условий труда;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соблюдением порядка расследования и учета несчастных случаев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на производстве и профессиональных заболеваний, учета и рассмотрения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обстоятельств и причин событий, приведших к возникновению микроповреждений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(микротравм) работников образовательной организации, в установленном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законодательством порядке;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надлежащим техническим состоянием зданий, сооружений и оборудования,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функционированием систем освещения, отопления, вентиляции и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кондиционирования;</a:t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ru-RU" sz="2000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7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Осуществление общественного (профсоюзного) контроля</a:t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27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образовательной организации по соблюдению законодательства об охране труда, локальных нормативных актов по охране труда в форме обследований (проверок) за:</a:t>
            </a:r>
            <a:br>
              <a:rPr lang="ru-RU" sz="27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ru-RU" sz="27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417" y="1825626"/>
            <a:ext cx="11688418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обеспечением работников специальной одеждой, специальной обувью и другими средствами индивидуальной защиты (далее – СИЗ), смывающими и (или) обезвреживающими средствами в соответствии с установленными нормами;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использованием (применением) СИЗ по назначению и содержанию в чистоте и порядке; обучением по использованию (применению) СИЗ;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организацией проведения обязательных предварительных (при поступлении на работу) и периодических (в течение трудовой деятельности) медицинских осмотров, других обязательных медицинских осмотров, обязательных психиатрических освидетельствований работников;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соблюдением работниками правил и инструкций по охране труда;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своевременным и регулярным обновлением информации на стендах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кабинетах и уголках по охране труда. 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16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Функции уполномоченного по охране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Участие в работе комиссии по проведению: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специальной оценки условий труда,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- оценки профессиональных рисков;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Участие в работе комиссии по расследованию несчастных случаев</a:t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на производстве и профессиональных заболеваний. Содействие работодателю в рассмотрении обстоятельств и установлении причин, приводящих к микроповреждениям (микротравмам)</a:t>
            </a:r>
            <a:r>
              <a:rPr lang="ru-RU" dirty="0">
                <a:latin typeface="Century Gothic" panose="020B0502020202020204" pitchFamily="34" charset="0"/>
              </a:rPr>
              <a:t> 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656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848</Words>
  <Application>Microsoft Office PowerPoint</Application>
  <PresentationFormat>Широкоэкранный</PresentationFormat>
  <Paragraphs>41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TimesNewRomanPSMT</vt:lpstr>
      <vt:lpstr>Тема Office</vt:lpstr>
      <vt:lpstr>3_Тема Office</vt:lpstr>
      <vt:lpstr>Презентация PowerPoint</vt:lpstr>
      <vt:lpstr>Масштабные изменения законодательства по охране труда </vt:lpstr>
      <vt:lpstr>Исполнительным комитетом Профсоюза  28 ноября 2022 г. утверждены в новой редакции </vt:lpstr>
      <vt:lpstr>Положение  об уполномоченном (доверенном) лице по охране труда Профессионального союза работников народного образования и науки Российской Федерации</vt:lpstr>
      <vt:lpstr>Положение  об уполномоченном (доверенном) лице по охране труда Профессионального союза работников народного образования и науки Российской Федерации</vt:lpstr>
      <vt:lpstr>Положение  об уполномоченном (доверенном) лице по охране труда Профессионального союза работников народного образования и науки Российской Федерации</vt:lpstr>
      <vt:lpstr>Осуществление общественного (профсоюзного) контроля в образовательной организации по соблюдению законодательства об охране труда, локальных нормативных актов по охране труда в форме обследований (проверок) за: </vt:lpstr>
      <vt:lpstr>Осуществление общественного (профсоюзного) контроля в образовательной организации по соблюдению законодательства об охране труда, локальных нормативных актов по охране труда в форме обследований (проверок) за: </vt:lpstr>
      <vt:lpstr>Функции уполномоченного по охране труда</vt:lpstr>
      <vt:lpstr>Права уполномоченного по охране труда</vt:lpstr>
      <vt:lpstr>Гарантии деятельности  уполномоченного по охране труда  </vt:lpstr>
      <vt:lpstr>Финансирование мероприятий по охране труда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Диана Малашенко</dc:creator>
  <cp:lastModifiedBy>Ольга В. Калашникова</cp:lastModifiedBy>
  <cp:revision>52</cp:revision>
  <dcterms:created xsi:type="dcterms:W3CDTF">2023-01-10T13:54:16Z</dcterms:created>
  <dcterms:modified xsi:type="dcterms:W3CDTF">2023-11-15T09:53:39Z</dcterms:modified>
</cp:coreProperties>
</file>